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1C570AC-FCC7-4733-A847-96471A5AB586}">
          <p14:sldIdLst>
            <p14:sldId id="256"/>
            <p14:sldId id="257"/>
            <p14:sldId id="258"/>
            <p14:sldId id="259"/>
            <p14:sldId id="261"/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80000" autoAdjust="0"/>
  </p:normalViewPr>
  <p:slideViewPr>
    <p:cSldViewPr snapToGrid="0">
      <p:cViewPr varScale="1">
        <p:scale>
          <a:sx n="69" d="100"/>
          <a:sy n="69" d="100"/>
        </p:scale>
        <p:origin x="12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ary%20Tang\Desktop\Data%20Analytics%20Program\Homework%20Working%20Folder\Homework%20%231\Kickstarter%20Data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[Kickstarter Data.xlsx]Outcome % by parent category!PivotTable6</c:name>
    <c:fmtId val="3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% Success Rate by </a:t>
            </a:r>
            <a:r>
              <a:rPr lang="en-US" sz="1400" b="0" i="0" u="none" strike="noStrike" baseline="0" dirty="0">
                <a:effectLst/>
              </a:rPr>
              <a:t>Parent Category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'Outcome % by parent category'!$B$3:$B$4</c:f>
              <c:strCache>
                <c:ptCount val="1"/>
                <c:pt idx="0">
                  <c:v>successful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'Outcome % by parent category'!$A$5:$A$13</c:f>
              <c:strCache>
                <c:ptCount val="8"/>
                <c:pt idx="0">
                  <c:v>theater</c:v>
                </c:pt>
                <c:pt idx="1">
                  <c:v>music</c:v>
                </c:pt>
                <c:pt idx="2">
                  <c:v>film &amp; video</c:v>
                </c:pt>
                <c:pt idx="3">
                  <c:v>technology</c:v>
                </c:pt>
                <c:pt idx="4">
                  <c:v>photography</c:v>
                </c:pt>
                <c:pt idx="5">
                  <c:v>publishing</c:v>
                </c:pt>
                <c:pt idx="6">
                  <c:v>games</c:v>
                </c:pt>
                <c:pt idx="7">
                  <c:v>food</c:v>
                </c:pt>
              </c:strCache>
            </c:strRef>
          </c:cat>
          <c:val>
            <c:numRef>
              <c:f>'Outcome % by parent category'!$B$5:$B$13</c:f>
              <c:numCache>
                <c:formatCode>0.00%</c:formatCode>
                <c:ptCount val="8"/>
                <c:pt idx="0">
                  <c:v>0.38398169336384441</c:v>
                </c:pt>
                <c:pt idx="1">
                  <c:v>0.24713958810068651</c:v>
                </c:pt>
                <c:pt idx="2">
                  <c:v>0.13729977116704806</c:v>
                </c:pt>
                <c:pt idx="3">
                  <c:v>9.5652173913043481E-2</c:v>
                </c:pt>
                <c:pt idx="4">
                  <c:v>4.7139588100686497E-2</c:v>
                </c:pt>
                <c:pt idx="5">
                  <c:v>3.6613272311212815E-2</c:v>
                </c:pt>
                <c:pt idx="6">
                  <c:v>3.6613272311212815E-2</c:v>
                </c:pt>
                <c:pt idx="7">
                  <c:v>1.5560640732265447E-2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B0-4FB1-8321-A31E91E65D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03836112"/>
        <c:axId val="603837712"/>
      </c:barChart>
      <c:catAx>
        <c:axId val="603836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837712"/>
        <c:crosses val="autoZero"/>
        <c:auto val="1"/>
        <c:lblAlgn val="ctr"/>
        <c:lblOffset val="100"/>
        <c:noMultiLvlLbl val="0"/>
      </c:catAx>
      <c:valAx>
        <c:axId val="603837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83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[Kickstarter Data.xlsx]% funded by category!PivotTable13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% Funding</a:t>
            </a:r>
            <a:r>
              <a:rPr lang="en-US" baseline="0" dirty="0"/>
              <a:t> Achieved vs Goal</a:t>
            </a:r>
            <a:endParaRPr lang="en-US" dirty="0"/>
          </a:p>
        </c:rich>
      </c:tx>
      <c:layout>
        <c:manualLayout>
          <c:xMode val="edge"/>
          <c:yMode val="edge"/>
          <c:x val="0.36468699997678794"/>
          <c:y val="0.1563069638094974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'% funded by category'!$B$3712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'% funded by category'!$A$3713:$A$3722</c:f>
              <c:strCache>
                <c:ptCount val="9"/>
                <c:pt idx="0">
                  <c:v>games</c:v>
                </c:pt>
                <c:pt idx="1">
                  <c:v>technology</c:v>
                </c:pt>
                <c:pt idx="2">
                  <c:v>music</c:v>
                </c:pt>
                <c:pt idx="3">
                  <c:v>photography</c:v>
                </c:pt>
                <c:pt idx="4">
                  <c:v>film &amp; video</c:v>
                </c:pt>
                <c:pt idx="5">
                  <c:v>theater</c:v>
                </c:pt>
                <c:pt idx="6">
                  <c:v>publishing</c:v>
                </c:pt>
                <c:pt idx="7">
                  <c:v>food</c:v>
                </c:pt>
                <c:pt idx="8">
                  <c:v>journalism</c:v>
                </c:pt>
              </c:strCache>
            </c:strRef>
          </c:cat>
          <c:val>
            <c:numRef>
              <c:f>'% funded by category'!$B$3713:$B$3722</c:f>
              <c:numCache>
                <c:formatCode>0%</c:formatCode>
                <c:ptCount val="9"/>
                <c:pt idx="0">
                  <c:v>47.93889206399772</c:v>
                </c:pt>
                <c:pt idx="1">
                  <c:v>43.939444947463812</c:v>
                </c:pt>
                <c:pt idx="2">
                  <c:v>5.6705415230215825</c:v>
                </c:pt>
                <c:pt idx="3">
                  <c:v>0.95177498838269625</c:v>
                </c:pt>
                <c:pt idx="4">
                  <c:v>0.91607780066608335</c:v>
                </c:pt>
                <c:pt idx="5">
                  <c:v>0.87674899497019687</c:v>
                </c:pt>
                <c:pt idx="6">
                  <c:v>0.68415942650116257</c:v>
                </c:pt>
                <c:pt idx="7">
                  <c:v>0.4118708958886273</c:v>
                </c:pt>
                <c:pt idx="8">
                  <c:v>0.11205601373924134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40-44E5-B674-021F4FFC60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26317712"/>
        <c:axId val="626318352"/>
      </c:barChart>
      <c:catAx>
        <c:axId val="626317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6318352"/>
        <c:crosses val="autoZero"/>
        <c:auto val="1"/>
        <c:lblAlgn val="ctr"/>
        <c:lblOffset val="100"/>
        <c:noMultiLvlLbl val="0"/>
      </c:catAx>
      <c:valAx>
        <c:axId val="6263183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6317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[Kickstarter Data.xlsx]Outcome by date created!PivotTable5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Outcomes by</a:t>
            </a:r>
            <a:r>
              <a:rPr lang="en-US" baseline="0" dirty="0"/>
              <a:t> Campaign Creation Date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'Outcome by date created'!$B$4:$B$5</c:f>
              <c:strCache>
                <c:ptCount val="1"/>
                <c:pt idx="0">
                  <c:v>canceled</c:v>
                </c:pt>
              </c:strCache>
            </c:strRef>
          </c:tx>
          <c:spPr>
            <a:ln w="28575" cap="rnd">
              <a:solidFill>
                <a:schemeClr val="bg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created'!$A$6:$A$18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'Outcome by date created'!$B$6:$B$18</c:f>
              <c:numCache>
                <c:formatCode>General</c:formatCode>
                <c:ptCount val="12"/>
                <c:pt idx="0">
                  <c:v>34</c:v>
                </c:pt>
                <c:pt idx="1">
                  <c:v>27</c:v>
                </c:pt>
                <c:pt idx="2">
                  <c:v>28</c:v>
                </c:pt>
                <c:pt idx="3">
                  <c:v>27</c:v>
                </c:pt>
                <c:pt idx="4">
                  <c:v>27</c:v>
                </c:pt>
                <c:pt idx="5">
                  <c:v>27</c:v>
                </c:pt>
                <c:pt idx="6">
                  <c:v>43</c:v>
                </c:pt>
                <c:pt idx="7">
                  <c:v>32</c:v>
                </c:pt>
                <c:pt idx="8">
                  <c:v>24</c:v>
                </c:pt>
                <c:pt idx="9">
                  <c:v>20</c:v>
                </c:pt>
                <c:pt idx="10">
                  <c:v>37</c:v>
                </c:pt>
                <c:pt idx="11">
                  <c:v>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90D-44B7-835B-C91B61818D06}"/>
            </c:ext>
          </c:extLst>
        </c:ser>
        <c:ser>
          <c:idx val="1"/>
          <c:order val="1"/>
          <c:tx>
            <c:strRef>
              <c:f>'Outcome by date created'!$C$4:$C$5</c:f>
              <c:strCache>
                <c:ptCount val="1"/>
                <c:pt idx="0">
                  <c:v>failed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created'!$A$6:$A$18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'Outcome by date created'!$C$6:$C$18</c:f>
              <c:numCache>
                <c:formatCode>General</c:formatCode>
                <c:ptCount val="12"/>
                <c:pt idx="0">
                  <c:v>148</c:v>
                </c:pt>
                <c:pt idx="1">
                  <c:v>106</c:v>
                </c:pt>
                <c:pt idx="2">
                  <c:v>108</c:v>
                </c:pt>
                <c:pt idx="3">
                  <c:v>103</c:v>
                </c:pt>
                <c:pt idx="4">
                  <c:v>125</c:v>
                </c:pt>
                <c:pt idx="5">
                  <c:v>148</c:v>
                </c:pt>
                <c:pt idx="6">
                  <c:v>148</c:v>
                </c:pt>
                <c:pt idx="7">
                  <c:v>135</c:v>
                </c:pt>
                <c:pt idx="8">
                  <c:v>126</c:v>
                </c:pt>
                <c:pt idx="9">
                  <c:v>151</c:v>
                </c:pt>
                <c:pt idx="10">
                  <c:v>113</c:v>
                </c:pt>
                <c:pt idx="11">
                  <c:v>119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90D-44B7-835B-C91B61818D06}"/>
            </c:ext>
          </c:extLst>
        </c:ser>
        <c:ser>
          <c:idx val="2"/>
          <c:order val="2"/>
          <c:tx>
            <c:strRef>
              <c:f>'Outcome by date created'!$D$4:$D$5</c:f>
              <c:strCache>
                <c:ptCount val="1"/>
                <c:pt idx="0">
                  <c:v>live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created'!$A$6:$A$18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'Outcome by date created'!$D$6:$D$18</c:f>
              <c:numCache>
                <c:formatCode>General</c:formatCode>
                <c:ptCount val="12"/>
                <c:pt idx="0">
                  <c:v>2</c:v>
                </c:pt>
                <c:pt idx="1">
                  <c:v>18</c:v>
                </c:pt>
                <c:pt idx="2">
                  <c:v>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90D-44B7-835B-C91B61818D06}"/>
            </c:ext>
          </c:extLst>
        </c:ser>
        <c:ser>
          <c:idx val="3"/>
          <c:order val="3"/>
          <c:tx>
            <c:strRef>
              <c:f>'Outcome by date created'!$E$4:$E$5</c:f>
              <c:strCache>
                <c:ptCount val="1"/>
                <c:pt idx="0">
                  <c:v>successful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created'!$A$6:$A$18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'Outcome by date created'!$E$6:$E$18</c:f>
              <c:numCache>
                <c:formatCode>General</c:formatCode>
                <c:ptCount val="12"/>
                <c:pt idx="0">
                  <c:v>184</c:v>
                </c:pt>
                <c:pt idx="1">
                  <c:v>202</c:v>
                </c:pt>
                <c:pt idx="2">
                  <c:v>180</c:v>
                </c:pt>
                <c:pt idx="3">
                  <c:v>193</c:v>
                </c:pt>
                <c:pt idx="4">
                  <c:v>232</c:v>
                </c:pt>
                <c:pt idx="5">
                  <c:v>213</c:v>
                </c:pt>
                <c:pt idx="6">
                  <c:v>191</c:v>
                </c:pt>
                <c:pt idx="7">
                  <c:v>167</c:v>
                </c:pt>
                <c:pt idx="8">
                  <c:v>149</c:v>
                </c:pt>
                <c:pt idx="9">
                  <c:v>183</c:v>
                </c:pt>
                <c:pt idx="10">
                  <c:v>181</c:v>
                </c:pt>
                <c:pt idx="11">
                  <c:v>110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90D-44B7-835B-C91B61818D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6152312"/>
        <c:axId val="536152632"/>
      </c:lineChart>
      <c:catAx>
        <c:axId val="536152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6152632"/>
        <c:crosses val="autoZero"/>
        <c:auto val="1"/>
        <c:lblAlgn val="ctr"/>
        <c:lblOffset val="100"/>
        <c:noMultiLvlLbl val="0"/>
      </c:catAx>
      <c:valAx>
        <c:axId val="536152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61523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[Kickstarter Data.xlsx]Country!PivotTable12</c:name>
    <c:fmtId val="2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Campaign</a:t>
            </a:r>
            <a:r>
              <a:rPr lang="en-US" baseline="0" dirty="0"/>
              <a:t> Origination by County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Country!$P$3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AE-42C9-A383-1F618820B51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FAE-42C9-A383-1F618820B51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FAE-42C9-A383-1F618820B51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FAE-42C9-A383-1F618820B51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FAE-42C9-A383-1F618820B51D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AFAE-42C9-A383-1F618820B51D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AFAE-42C9-A383-1F618820B51D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AFAE-42C9-A383-1F618820B51D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AFAE-42C9-A383-1F618820B51D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AFAE-42C9-A383-1F618820B51D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AFAE-42C9-A383-1F618820B51D}"/>
              </c:ext>
            </c:extLst>
          </c:dPt>
          <c:dPt>
            <c:idx val="11"/>
            <c:bubble3D val="0"/>
            <c:spPr>
              <a:solidFill>
                <a:schemeClr val="accent6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AFAE-42C9-A383-1F618820B51D}"/>
              </c:ext>
            </c:extLst>
          </c:dPt>
          <c:dPt>
            <c:idx val="12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AFAE-42C9-A383-1F618820B51D}"/>
              </c:ext>
            </c:extLst>
          </c:dPt>
          <c:dPt>
            <c:idx val="13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AFAE-42C9-A383-1F618820B51D}"/>
              </c:ext>
            </c:extLst>
          </c:dPt>
          <c:dPt>
            <c:idx val="14"/>
            <c:bubble3D val="0"/>
            <c:spPr>
              <a:solidFill>
                <a:schemeClr val="accent3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AFAE-42C9-A383-1F618820B51D}"/>
              </c:ext>
            </c:extLst>
          </c:dPt>
          <c:dPt>
            <c:idx val="15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AFAE-42C9-A383-1F618820B51D}"/>
              </c:ext>
            </c:extLst>
          </c:dPt>
          <c:dPt>
            <c:idx val="16"/>
            <c:bubble3D val="0"/>
            <c:spPr>
              <a:solidFill>
                <a:schemeClr val="accent5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1-AFAE-42C9-A383-1F618820B51D}"/>
              </c:ext>
            </c:extLst>
          </c:dPt>
          <c:dPt>
            <c:idx val="17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3-AFAE-42C9-A383-1F618820B51D}"/>
              </c:ext>
            </c:extLst>
          </c:dPt>
          <c:dPt>
            <c:idx val="18"/>
            <c:bubble3D val="0"/>
            <c:spPr>
              <a:solidFill>
                <a:schemeClr val="accent1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5-AFAE-42C9-A383-1F618820B51D}"/>
              </c:ext>
            </c:extLst>
          </c:dPt>
          <c:dPt>
            <c:idx val="19"/>
            <c:bubble3D val="0"/>
            <c:spPr>
              <a:solidFill>
                <a:schemeClr val="accent2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7-AFAE-42C9-A383-1F618820B51D}"/>
              </c:ext>
            </c:extLst>
          </c:dPt>
          <c:dPt>
            <c:idx val="20"/>
            <c:bubble3D val="0"/>
            <c:spPr>
              <a:solidFill>
                <a:schemeClr val="accent3">
                  <a:lumMod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29-AFAE-42C9-A383-1F618820B51D}"/>
              </c:ext>
            </c:extLst>
          </c:dPt>
          <c:cat>
            <c:strRef>
              <c:f>Country!$O$4:$O$25</c:f>
              <c:strCache>
                <c:ptCount val="21"/>
                <c:pt idx="0">
                  <c:v>US</c:v>
                </c:pt>
                <c:pt idx="1">
                  <c:v>GB</c:v>
                </c:pt>
                <c:pt idx="2">
                  <c:v>CA</c:v>
                </c:pt>
                <c:pt idx="3">
                  <c:v>AU</c:v>
                </c:pt>
                <c:pt idx="4">
                  <c:v>DE</c:v>
                </c:pt>
                <c:pt idx="5">
                  <c:v>IT</c:v>
                </c:pt>
                <c:pt idx="6">
                  <c:v>FR</c:v>
                </c:pt>
                <c:pt idx="7">
                  <c:v>NL</c:v>
                </c:pt>
                <c:pt idx="8">
                  <c:v>ES</c:v>
                </c:pt>
                <c:pt idx="9">
                  <c:v>SE</c:v>
                </c:pt>
                <c:pt idx="10">
                  <c:v>IE</c:v>
                </c:pt>
                <c:pt idx="11">
                  <c:v>DK</c:v>
                </c:pt>
                <c:pt idx="12">
                  <c:v>MX</c:v>
                </c:pt>
                <c:pt idx="13">
                  <c:v>NZ</c:v>
                </c:pt>
                <c:pt idx="14">
                  <c:v>NO</c:v>
                </c:pt>
                <c:pt idx="15">
                  <c:v>CH</c:v>
                </c:pt>
                <c:pt idx="16">
                  <c:v>AT</c:v>
                </c:pt>
                <c:pt idx="17">
                  <c:v>HK</c:v>
                </c:pt>
                <c:pt idx="18">
                  <c:v>BE</c:v>
                </c:pt>
                <c:pt idx="19">
                  <c:v>LU</c:v>
                </c:pt>
                <c:pt idx="20">
                  <c:v>SG</c:v>
                </c:pt>
              </c:strCache>
            </c:strRef>
          </c:cat>
          <c:val>
            <c:numRef>
              <c:f>Country!$P$4:$P$25</c:f>
              <c:numCache>
                <c:formatCode>0.00%</c:formatCode>
                <c:ptCount val="21"/>
                <c:pt idx="0">
                  <c:v>0.73845405930967434</c:v>
                </c:pt>
                <c:pt idx="1">
                  <c:v>0.14681575109382597</c:v>
                </c:pt>
                <c:pt idx="2">
                  <c:v>3.5488575595527469E-2</c:v>
                </c:pt>
                <c:pt idx="3">
                  <c:v>1.7987360233349538E-2</c:v>
                </c:pt>
                <c:pt idx="4">
                  <c:v>1.2882839086047641E-2</c:v>
                </c:pt>
                <c:pt idx="5">
                  <c:v>7.0491006319883323E-3</c:v>
                </c:pt>
                <c:pt idx="6">
                  <c:v>6.5629557608167235E-3</c:v>
                </c:pt>
                <c:pt idx="7">
                  <c:v>5.1045211473018963E-3</c:v>
                </c:pt>
                <c:pt idx="8">
                  <c:v>5.1045211473018963E-3</c:v>
                </c:pt>
                <c:pt idx="9">
                  <c:v>5.1045211473018963E-3</c:v>
                </c:pt>
                <c:pt idx="10">
                  <c:v>3.6460865337870686E-3</c:v>
                </c:pt>
                <c:pt idx="11">
                  <c:v>3.4030140982012642E-3</c:v>
                </c:pt>
                <c:pt idx="12">
                  <c:v>2.9168692270296549E-3</c:v>
                </c:pt>
                <c:pt idx="13">
                  <c:v>2.9168692270296549E-3</c:v>
                </c:pt>
                <c:pt idx="14">
                  <c:v>1.7015070491006321E-3</c:v>
                </c:pt>
                <c:pt idx="15">
                  <c:v>1.4584346135148275E-3</c:v>
                </c:pt>
                <c:pt idx="16">
                  <c:v>1.4584346135148275E-3</c:v>
                </c:pt>
                <c:pt idx="17">
                  <c:v>7.2921730675741374E-4</c:v>
                </c:pt>
                <c:pt idx="18">
                  <c:v>4.8614487117160912E-4</c:v>
                </c:pt>
                <c:pt idx="19">
                  <c:v>4.8614487117160912E-4</c:v>
                </c:pt>
                <c:pt idx="20">
                  <c:v>2.4307243558580456E-4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A-AFAE-42C9-A383-1F618820B5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[Kickstarter Data.xlsx]Outcome by date created (yrs)!PivotTable5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Outcomes by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28575" cap="rnd">
            <a:solidFill>
              <a:schemeClr val="bg2">
                <a:lumMod val="7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 w="28575" cap="rnd">
            <a:solidFill>
              <a:srgbClr val="FF0000"/>
            </a:solidFill>
            <a:round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28575" cap="rnd">
            <a:solidFill>
              <a:schemeClr val="accent5"/>
            </a:solidFill>
            <a:round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 w="28575" cap="rnd">
            <a:solidFill>
              <a:srgbClr val="00B050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'Outcome by date created (yrs)'!$B$4:$B$5</c:f>
              <c:strCache>
                <c:ptCount val="1"/>
                <c:pt idx="0">
                  <c:v>canceled</c:v>
                </c:pt>
              </c:strCache>
            </c:strRef>
          </c:tx>
          <c:spPr>
            <a:ln w="28575" cap="rnd">
              <a:solidFill>
                <a:schemeClr val="bg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 (yrs)'!$A$6:$A$15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'Outcome by date created (yrs)'!$B$6:$B$15</c:f>
              <c:numCache>
                <c:formatCode>General</c:formatCode>
                <c:ptCount val="9"/>
                <c:pt idx="0">
                  <c:v>1</c:v>
                </c:pt>
                <c:pt idx="1">
                  <c:v>1</c:v>
                </c:pt>
                <c:pt idx="2">
                  <c:v>7</c:v>
                </c:pt>
                <c:pt idx="3">
                  <c:v>6</c:v>
                </c:pt>
                <c:pt idx="4">
                  <c:v>7</c:v>
                </c:pt>
                <c:pt idx="5">
                  <c:v>80</c:v>
                </c:pt>
                <c:pt idx="6">
                  <c:v>131</c:v>
                </c:pt>
                <c:pt idx="7">
                  <c:v>99</c:v>
                </c:pt>
                <c:pt idx="8">
                  <c:v>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EEB-452A-8521-EBB508CDA28A}"/>
            </c:ext>
          </c:extLst>
        </c:ser>
        <c:ser>
          <c:idx val="1"/>
          <c:order val="1"/>
          <c:tx>
            <c:strRef>
              <c:f>'Outcome by date created (yrs)'!$C$4:$C$5</c:f>
              <c:strCache>
                <c:ptCount val="1"/>
                <c:pt idx="0">
                  <c:v>failed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 (yrs)'!$A$6:$A$15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'Outcome by date created (yrs)'!$C$6:$C$15</c:f>
              <c:numCache>
                <c:formatCode>General</c:formatCode>
                <c:ptCount val="9"/>
                <c:pt idx="0">
                  <c:v>4</c:v>
                </c:pt>
                <c:pt idx="1">
                  <c:v>15</c:v>
                </c:pt>
                <c:pt idx="2">
                  <c:v>28</c:v>
                </c:pt>
                <c:pt idx="3">
                  <c:v>60</c:v>
                </c:pt>
                <c:pt idx="4">
                  <c:v>67</c:v>
                </c:pt>
                <c:pt idx="5">
                  <c:v>423</c:v>
                </c:pt>
                <c:pt idx="6">
                  <c:v>527</c:v>
                </c:pt>
                <c:pt idx="7">
                  <c:v>375</c:v>
                </c:pt>
                <c:pt idx="8">
                  <c:v>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EEB-452A-8521-EBB508CDA28A}"/>
            </c:ext>
          </c:extLst>
        </c:ser>
        <c:ser>
          <c:idx val="2"/>
          <c:order val="2"/>
          <c:tx>
            <c:strRef>
              <c:f>'Outcome by date created (yrs)'!$D$4:$D$5</c:f>
              <c:strCache>
                <c:ptCount val="1"/>
                <c:pt idx="0">
                  <c:v>live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 (yrs)'!$A$6:$A$15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'Outcome by date created (yrs)'!$D$6:$D$15</c:f>
              <c:numCache>
                <c:formatCode>General</c:formatCode>
                <c:ptCount val="9"/>
                <c:pt idx="8">
                  <c:v>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EEB-452A-8521-EBB508CDA28A}"/>
            </c:ext>
          </c:extLst>
        </c:ser>
        <c:ser>
          <c:idx val="3"/>
          <c:order val="3"/>
          <c:tx>
            <c:strRef>
              <c:f>'Outcome by date created (yrs)'!$E$4:$E$5</c:f>
              <c:strCache>
                <c:ptCount val="1"/>
                <c:pt idx="0">
                  <c:v>successful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'Outcome by date created (yrs)'!$A$6:$A$15</c:f>
              <c:strCache>
                <c:ptCount val="9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</c:strCache>
            </c:strRef>
          </c:cat>
          <c:val>
            <c:numRef>
              <c:f>'Outcome by date created (yrs)'!$E$6:$E$15</c:f>
              <c:numCache>
                <c:formatCode>General</c:formatCode>
                <c:ptCount val="9"/>
                <c:pt idx="0">
                  <c:v>9</c:v>
                </c:pt>
                <c:pt idx="1">
                  <c:v>49</c:v>
                </c:pt>
                <c:pt idx="2">
                  <c:v>136</c:v>
                </c:pt>
                <c:pt idx="3">
                  <c:v>216</c:v>
                </c:pt>
                <c:pt idx="4">
                  <c:v>200</c:v>
                </c:pt>
                <c:pt idx="5">
                  <c:v>474</c:v>
                </c:pt>
                <c:pt idx="6">
                  <c:v>567</c:v>
                </c:pt>
                <c:pt idx="7">
                  <c:v>475</c:v>
                </c:pt>
                <c:pt idx="8">
                  <c:v>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EEB-452A-8521-EBB508CDA2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6152312"/>
        <c:axId val="536152632"/>
      </c:lineChart>
      <c:catAx>
        <c:axId val="536152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6152632"/>
        <c:crosses val="autoZero"/>
        <c:auto val="1"/>
        <c:lblAlgn val="ctr"/>
        <c:lblOffset val="100"/>
        <c:noMultiLvlLbl val="0"/>
      </c:catAx>
      <c:valAx>
        <c:axId val="536152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61523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[Kickstarter Data.xlsx]Outcome % by parent category!PivotTable6</c:name>
    <c:fmtId val="3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success</a:t>
            </a:r>
            <a:r>
              <a:rPr lang="en-US" baseline="0" dirty="0"/>
              <a:t> rate % by parent category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'Outcome % by parent category'!$B$3:$B$4</c:f>
              <c:strCache>
                <c:ptCount val="1"/>
                <c:pt idx="0">
                  <c:v>canceled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'Outcome % by parent category'!$A$5:$A$14</c:f>
              <c:strCache>
                <c:ptCount val="9"/>
                <c:pt idx="0">
                  <c:v>theater</c:v>
                </c:pt>
                <c:pt idx="1">
                  <c:v>music</c:v>
                </c:pt>
                <c:pt idx="2">
                  <c:v>film &amp; video</c:v>
                </c:pt>
                <c:pt idx="3">
                  <c:v>technology</c:v>
                </c:pt>
                <c:pt idx="4">
                  <c:v>photography</c:v>
                </c:pt>
                <c:pt idx="5">
                  <c:v>games</c:v>
                </c:pt>
                <c:pt idx="6">
                  <c:v>publishing</c:v>
                </c:pt>
                <c:pt idx="7">
                  <c:v>food</c:v>
                </c:pt>
                <c:pt idx="8">
                  <c:v>journalism</c:v>
                </c:pt>
              </c:strCache>
            </c:strRef>
          </c:cat>
          <c:val>
            <c:numRef>
              <c:f>'Outcome % by parent category'!$B$5:$B$14</c:f>
              <c:numCache>
                <c:formatCode>0.00%</c:formatCode>
                <c:ptCount val="9"/>
                <c:pt idx="0">
                  <c:v>2.6561378320172292E-2</c:v>
                </c:pt>
                <c:pt idx="1">
                  <c:v>2.8571428571428571E-2</c:v>
                </c:pt>
                <c:pt idx="2">
                  <c:v>7.6923076923076927E-2</c:v>
                </c:pt>
                <c:pt idx="3">
                  <c:v>0.29666666666666669</c:v>
                </c:pt>
                <c:pt idx="4">
                  <c:v>0</c:v>
                </c:pt>
                <c:pt idx="5">
                  <c:v>0</c:v>
                </c:pt>
                <c:pt idx="6">
                  <c:v>0.12658227848101267</c:v>
                </c:pt>
                <c:pt idx="7">
                  <c:v>0.1</c:v>
                </c:pt>
                <c:pt idx="8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54-4E68-9E44-6FA029EAFE6C}"/>
            </c:ext>
          </c:extLst>
        </c:ser>
        <c:ser>
          <c:idx val="1"/>
          <c:order val="1"/>
          <c:tx>
            <c:strRef>
              <c:f>'Outcome % by parent category'!$C$3:$C$4</c:f>
              <c:strCache>
                <c:ptCount val="1"/>
                <c:pt idx="0">
                  <c:v>failed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'Outcome % by parent category'!$A$5:$A$14</c:f>
              <c:strCache>
                <c:ptCount val="9"/>
                <c:pt idx="0">
                  <c:v>theater</c:v>
                </c:pt>
                <c:pt idx="1">
                  <c:v>music</c:v>
                </c:pt>
                <c:pt idx="2">
                  <c:v>film &amp; video</c:v>
                </c:pt>
                <c:pt idx="3">
                  <c:v>technology</c:v>
                </c:pt>
                <c:pt idx="4">
                  <c:v>photography</c:v>
                </c:pt>
                <c:pt idx="5">
                  <c:v>games</c:v>
                </c:pt>
                <c:pt idx="6">
                  <c:v>publishing</c:v>
                </c:pt>
                <c:pt idx="7">
                  <c:v>food</c:v>
                </c:pt>
                <c:pt idx="8">
                  <c:v>journalism</c:v>
                </c:pt>
              </c:strCache>
            </c:strRef>
          </c:cat>
          <c:val>
            <c:numRef>
              <c:f>'Outcome % by parent category'!$C$5:$C$14</c:f>
              <c:numCache>
                <c:formatCode>0.00%</c:formatCode>
                <c:ptCount val="9"/>
                <c:pt idx="0">
                  <c:v>0.35391241923905242</c:v>
                </c:pt>
                <c:pt idx="1">
                  <c:v>0.17142857142857143</c:v>
                </c:pt>
                <c:pt idx="2">
                  <c:v>0.34615384615384615</c:v>
                </c:pt>
                <c:pt idx="3">
                  <c:v>0.35499999999999998</c:v>
                </c:pt>
                <c:pt idx="4">
                  <c:v>0.53181818181818186</c:v>
                </c:pt>
                <c:pt idx="5">
                  <c:v>0.63636363636363635</c:v>
                </c:pt>
                <c:pt idx="6">
                  <c:v>0.53586497890295359</c:v>
                </c:pt>
                <c:pt idx="7">
                  <c:v>0.7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154-4E68-9E44-6FA029EAFE6C}"/>
            </c:ext>
          </c:extLst>
        </c:ser>
        <c:ser>
          <c:idx val="2"/>
          <c:order val="2"/>
          <c:tx>
            <c:strRef>
              <c:f>'Outcome % by parent category'!$D$3:$D$4</c:f>
              <c:strCache>
                <c:ptCount val="1"/>
                <c:pt idx="0">
                  <c:v>live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'Outcome % by parent category'!$A$5:$A$14</c:f>
              <c:strCache>
                <c:ptCount val="9"/>
                <c:pt idx="0">
                  <c:v>theater</c:v>
                </c:pt>
                <c:pt idx="1">
                  <c:v>music</c:v>
                </c:pt>
                <c:pt idx="2">
                  <c:v>film &amp; video</c:v>
                </c:pt>
                <c:pt idx="3">
                  <c:v>technology</c:v>
                </c:pt>
                <c:pt idx="4">
                  <c:v>photography</c:v>
                </c:pt>
                <c:pt idx="5">
                  <c:v>games</c:v>
                </c:pt>
                <c:pt idx="6">
                  <c:v>publishing</c:v>
                </c:pt>
                <c:pt idx="7">
                  <c:v>food</c:v>
                </c:pt>
                <c:pt idx="8">
                  <c:v>journalism</c:v>
                </c:pt>
              </c:strCache>
            </c:strRef>
          </c:cat>
          <c:val>
            <c:numRef>
              <c:f>'Outcome % by parent category'!$D$5:$D$14</c:f>
              <c:numCache>
                <c:formatCode>0.00%</c:formatCode>
                <c:ptCount val="9"/>
                <c:pt idx="0">
                  <c:v>1.7229002153625269E-2</c:v>
                </c:pt>
                <c:pt idx="1">
                  <c:v>2.8571428571428571E-2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0.03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154-4E68-9E44-6FA029EAFE6C}"/>
            </c:ext>
          </c:extLst>
        </c:ser>
        <c:ser>
          <c:idx val="3"/>
          <c:order val="3"/>
          <c:tx>
            <c:strRef>
              <c:f>'Outcome % by parent category'!$E$3:$E$4</c:f>
              <c:strCache>
                <c:ptCount val="1"/>
                <c:pt idx="0">
                  <c:v>successful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'Outcome % by parent category'!$A$5:$A$14</c:f>
              <c:strCache>
                <c:ptCount val="9"/>
                <c:pt idx="0">
                  <c:v>theater</c:v>
                </c:pt>
                <c:pt idx="1">
                  <c:v>music</c:v>
                </c:pt>
                <c:pt idx="2">
                  <c:v>film &amp; video</c:v>
                </c:pt>
                <c:pt idx="3">
                  <c:v>technology</c:v>
                </c:pt>
                <c:pt idx="4">
                  <c:v>photography</c:v>
                </c:pt>
                <c:pt idx="5">
                  <c:v>games</c:v>
                </c:pt>
                <c:pt idx="6">
                  <c:v>publishing</c:v>
                </c:pt>
                <c:pt idx="7">
                  <c:v>food</c:v>
                </c:pt>
                <c:pt idx="8">
                  <c:v>journalism</c:v>
                </c:pt>
              </c:strCache>
            </c:strRef>
          </c:cat>
          <c:val>
            <c:numRef>
              <c:f>'Outcome % by parent category'!$E$5:$E$14</c:f>
              <c:numCache>
                <c:formatCode>0.00%</c:formatCode>
                <c:ptCount val="9"/>
                <c:pt idx="0">
                  <c:v>0.60229720028715006</c:v>
                </c:pt>
                <c:pt idx="1">
                  <c:v>0.77142857142857146</c:v>
                </c:pt>
                <c:pt idx="2">
                  <c:v>0.57692307692307687</c:v>
                </c:pt>
                <c:pt idx="3">
                  <c:v>0.34833333333333333</c:v>
                </c:pt>
                <c:pt idx="4">
                  <c:v>0.4681818181818182</c:v>
                </c:pt>
                <c:pt idx="5">
                  <c:v>0.36363636363636365</c:v>
                </c:pt>
                <c:pt idx="6">
                  <c:v>0.33755274261603374</c:v>
                </c:pt>
                <c:pt idx="7">
                  <c:v>0.17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154-4E68-9E44-6FA029EAFE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03836112"/>
        <c:axId val="603837712"/>
      </c:barChart>
      <c:catAx>
        <c:axId val="603836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837712"/>
        <c:crosses val="autoZero"/>
        <c:auto val="1"/>
        <c:lblAlgn val="ctr"/>
        <c:lblOffset val="100"/>
        <c:noMultiLvlLbl val="0"/>
      </c:catAx>
      <c:valAx>
        <c:axId val="603837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836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C72AC9-BEDC-43A9-9518-BD931241BF99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45399B-34D2-4518-AF41-11013CCD3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11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30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760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893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Side notes: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 data to other crowdfunding services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Indiegogo</a:t>
            </a: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RocketHub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RundRazrSa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Pozible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Ulule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Rundable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FundAntyhing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Quirky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 % of campaigns to country’s population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078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are some other possible tables/graphs that we could create?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45399B-34D2-4518-AF41-11013CCD30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15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9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865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174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318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3929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99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225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812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8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1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004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2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39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372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258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25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50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3E493A8-3F81-465D-9CA5-10B61EE3615A}" type="datetimeFigureOut">
              <a:rPr lang="en-US" smtClean="0"/>
              <a:t>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3F2C738-BEA2-49B8-9121-29073E7AF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02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15655827-B42D-4180-88D3-D83F25E4B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24ACCB06-563C-4ADE-B4D6-1FE9F723C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955594"/>
            <a:ext cx="1828958" cy="2902407"/>
          </a:xfrm>
          <a:custGeom>
            <a:avLst/>
            <a:gdLst>
              <a:gd name="connsiteX0" fmla="*/ 0 w 1828958"/>
              <a:gd name="connsiteY0" fmla="*/ 0 h 2902407"/>
              <a:gd name="connsiteX1" fmla="*/ 1828958 w 1828958"/>
              <a:gd name="connsiteY1" fmla="*/ 2902407 h 2902407"/>
              <a:gd name="connsiteX2" fmla="*/ 1709896 w 1828958"/>
              <a:gd name="connsiteY2" fmla="*/ 2902407 h 2902407"/>
              <a:gd name="connsiteX3" fmla="*/ 0 w 1828958"/>
              <a:gd name="connsiteY3" fmla="*/ 63474 h 290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958" h="2902407">
                <a:moveTo>
                  <a:pt x="0" y="0"/>
                </a:moveTo>
                <a:lnTo>
                  <a:pt x="1828958" y="2902407"/>
                </a:lnTo>
                <a:lnTo>
                  <a:pt x="1709896" y="2902407"/>
                </a:lnTo>
                <a:lnTo>
                  <a:pt x="0" y="63474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40761ECD-D92B-46AE-82CA-640023D28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" y="3220098"/>
            <a:ext cx="2910045" cy="3637903"/>
          </a:xfrm>
          <a:custGeom>
            <a:avLst/>
            <a:gdLst>
              <a:gd name="connsiteX0" fmla="*/ 0 w 2910045"/>
              <a:gd name="connsiteY0" fmla="*/ 0 h 3637903"/>
              <a:gd name="connsiteX1" fmla="*/ 2910045 w 2910045"/>
              <a:gd name="connsiteY1" fmla="*/ 3637903 h 3637903"/>
              <a:gd name="connsiteX2" fmla="*/ 2786220 w 2910045"/>
              <a:gd name="connsiteY2" fmla="*/ 3637903 h 3637903"/>
              <a:gd name="connsiteX3" fmla="*/ 0 w 2910045"/>
              <a:gd name="connsiteY3" fmla="*/ 20366 h 3637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0045" h="3637903">
                <a:moveTo>
                  <a:pt x="0" y="0"/>
                </a:moveTo>
                <a:lnTo>
                  <a:pt x="2910045" y="3637903"/>
                </a:lnTo>
                <a:lnTo>
                  <a:pt x="2786220" y="3637903"/>
                </a:lnTo>
                <a:lnTo>
                  <a:pt x="0" y="2036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A928607-C55C-40FD-B2DF-6CD6A7226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" y="2845509"/>
            <a:ext cx="4149883" cy="4012491"/>
          </a:xfrm>
          <a:custGeom>
            <a:avLst/>
            <a:gdLst>
              <a:gd name="connsiteX0" fmla="*/ 0 w 4149883"/>
              <a:gd name="connsiteY0" fmla="*/ 0 h 4012491"/>
              <a:gd name="connsiteX1" fmla="*/ 4149883 w 4149883"/>
              <a:gd name="connsiteY1" fmla="*/ 4012491 h 4012491"/>
              <a:gd name="connsiteX2" fmla="*/ 2910046 w 4149883"/>
              <a:gd name="connsiteY2" fmla="*/ 4012491 h 4012491"/>
              <a:gd name="connsiteX3" fmla="*/ 0 w 4149883"/>
              <a:gd name="connsiteY3" fmla="*/ 374587 h 40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49883" h="4012491">
                <a:moveTo>
                  <a:pt x="0" y="0"/>
                </a:moveTo>
                <a:lnTo>
                  <a:pt x="4149883" y="4012491"/>
                </a:lnTo>
                <a:lnTo>
                  <a:pt x="2910046" y="4012491"/>
                </a:lnTo>
                <a:lnTo>
                  <a:pt x="0" y="3745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400A20C1-29A4-43E0-AB15-7931F76F8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332410"/>
            <a:ext cx="2719546" cy="3525590"/>
          </a:xfrm>
          <a:custGeom>
            <a:avLst/>
            <a:gdLst>
              <a:gd name="connsiteX0" fmla="*/ 0 w 2719546"/>
              <a:gd name="connsiteY0" fmla="*/ 0 h 3525590"/>
              <a:gd name="connsiteX1" fmla="*/ 2719546 w 2719546"/>
              <a:gd name="connsiteY1" fmla="*/ 3525590 h 3525590"/>
              <a:gd name="connsiteX2" fmla="*/ 1828959 w 2719546"/>
              <a:gd name="connsiteY2" fmla="*/ 3525590 h 3525590"/>
              <a:gd name="connsiteX3" fmla="*/ 0 w 2719546"/>
              <a:gd name="connsiteY3" fmla="*/ 623183 h 3525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9546" h="3525590">
                <a:moveTo>
                  <a:pt x="0" y="0"/>
                </a:moveTo>
                <a:lnTo>
                  <a:pt x="2719546" y="3525590"/>
                </a:lnTo>
                <a:lnTo>
                  <a:pt x="1828959" y="3525590"/>
                </a:lnTo>
                <a:lnTo>
                  <a:pt x="0" y="623183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2E12A7-4858-4066-AEA1-7AC050C72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3468"/>
            <a:ext cx="9144000" cy="3618898"/>
          </a:xfrm>
        </p:spPr>
        <p:txBody>
          <a:bodyPr anchor="b">
            <a:normAutofit/>
          </a:bodyPr>
          <a:lstStyle/>
          <a:p>
            <a:pPr algn="ctr"/>
            <a:r>
              <a:rPr lang="en-US" sz="7200"/>
              <a:t>KickStarter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441B84-7353-47A6-AE9C-AC42EB160A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9546" y="4552335"/>
            <a:ext cx="6752908" cy="1091381"/>
          </a:xfrm>
        </p:spPr>
        <p:txBody>
          <a:bodyPr>
            <a:normAutofit/>
          </a:bodyPr>
          <a:lstStyle/>
          <a:p>
            <a:pPr algn="ctr"/>
            <a:r>
              <a:rPr lang="en-US" sz="2400"/>
              <a:t>Homework #1</a:t>
            </a:r>
          </a:p>
          <a:p>
            <a:pPr algn="ctr"/>
            <a:r>
              <a:rPr lang="en-US" sz="2400"/>
              <a:t>Nary Tang</a:t>
            </a:r>
          </a:p>
        </p:txBody>
      </p:sp>
    </p:spTree>
    <p:extLst>
      <p:ext uri="{BB962C8B-B14F-4D97-AF65-F5344CB8AC3E}">
        <p14:creationId xmlns:p14="http://schemas.microsoft.com/office/powerpoint/2010/main" val="2971111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#1: Theater campaigns have the highest success rates</a:t>
            </a: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92C3F59-7DAB-4603-BF39-94343F624E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7687103"/>
              </p:ext>
            </p:extLst>
          </p:nvPr>
        </p:nvGraphicFramePr>
        <p:xfrm>
          <a:off x="2185720" y="2321568"/>
          <a:ext cx="7820561" cy="41960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021738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#2: Games &amp; Technogym achieves the highest average funding (~4K% &gt; Goal)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B5BA0AE-D42E-458F-8E33-257199E6EA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6069834"/>
              </p:ext>
            </p:extLst>
          </p:nvPr>
        </p:nvGraphicFramePr>
        <p:xfrm>
          <a:off x="2240242" y="2526632"/>
          <a:ext cx="7711517" cy="3469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893600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 #3: Starting a campaign in May has historically yielded the highest success rate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A7F9205-3D57-47DA-B45C-1654A26491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9416849"/>
              </p:ext>
            </p:extLst>
          </p:nvPr>
        </p:nvGraphicFramePr>
        <p:xfrm>
          <a:off x="2062823" y="2346158"/>
          <a:ext cx="8066354" cy="3488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769745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Limitations of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4CF53B-5515-4263-A5AC-BC73DDC1E8B9}"/>
              </a:ext>
            </a:extLst>
          </p:cNvPr>
          <p:cNvSpPr txBox="1"/>
          <p:nvPr/>
        </p:nvSpPr>
        <p:spPr>
          <a:xfrm>
            <a:off x="6979703" y="2438398"/>
            <a:ext cx="4974172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/>
              <a:t>Sample of data (4K campaigns) only represents ~1% of all </a:t>
            </a:r>
            <a:r>
              <a:rPr lang="en-US" sz="2400" dirty="0" err="1"/>
              <a:t>KickStarter</a:t>
            </a:r>
            <a:r>
              <a:rPr lang="en-US" sz="2400" dirty="0"/>
              <a:t> campaigns (300K+ projects launched)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74% of sampled campaigns originate in the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4963E7E-B59F-4C2C-8D4A-9600E8835E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3509581"/>
              </p:ext>
            </p:extLst>
          </p:nvPr>
        </p:nvGraphicFramePr>
        <p:xfrm>
          <a:off x="1484311" y="2006666"/>
          <a:ext cx="5495392" cy="41655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58179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0543F0B-2FE2-4285-A7B7-C2A2E17E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Other possible tables/graphs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71D8238-2F0E-4541-9E91-56B7143556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2638950"/>
              </p:ext>
            </p:extLst>
          </p:nvPr>
        </p:nvGraphicFramePr>
        <p:xfrm>
          <a:off x="1271239" y="2133348"/>
          <a:ext cx="5196408" cy="38966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92C3F59-7DAB-4603-BF39-94343F624E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0475561"/>
              </p:ext>
            </p:extLst>
          </p:nvPr>
        </p:nvGraphicFramePr>
        <p:xfrm>
          <a:off x="6493667" y="2133347"/>
          <a:ext cx="5300546" cy="4038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2692494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162</Words>
  <Application>Microsoft Office PowerPoint</Application>
  <PresentationFormat>Widescreen</PresentationFormat>
  <Paragraphs>33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Parallax</vt:lpstr>
      <vt:lpstr>KickStarter Summary</vt:lpstr>
      <vt:lpstr>Conclusion #1: Theater campaigns have the highest success rates</vt:lpstr>
      <vt:lpstr>Conclusion #2: Games &amp; Technogym achieves the highest average funding (~4K% &gt; Goal)</vt:lpstr>
      <vt:lpstr>Conclusion #3: Starting a campaign in May has historically yielded the highest success rate</vt:lpstr>
      <vt:lpstr>Limitations of Data</vt:lpstr>
      <vt:lpstr>Other possible tables/graphs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KickStarter Summary</dc:title>
  <dc:creator> </dc:creator>
  <cp:lastModifiedBy> </cp:lastModifiedBy>
  <cp:revision>6</cp:revision>
  <dcterms:created xsi:type="dcterms:W3CDTF">2019-02-24T02:03:20Z</dcterms:created>
  <dcterms:modified xsi:type="dcterms:W3CDTF">2019-02-24T02:49:54Z</dcterms:modified>
</cp:coreProperties>
</file>